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7559675" cy="1069181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8B2E"/>
    <a:srgbClr val="731806"/>
    <a:srgbClr val="A05B09"/>
    <a:srgbClr val="F89E28"/>
    <a:srgbClr val="0361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3FF890-A598-4177-9FE2-0CDBF117BBF3}" v="4" dt="2026-10-05T18:08:38.9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8" d="100"/>
          <a:sy n="48" d="100"/>
        </p:scale>
        <p:origin x="20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y Nogabe" userId="f2101f9d-ddd4-469b-8955-d2cc4abc44b4" providerId="ADAL" clId="{05B0E20E-6478-4016-82E5-8B35020B12C7}"/>
    <pc:docChg chg="modSld">
      <pc:chgData name="Joy Nogabe" userId="f2101f9d-ddd4-469b-8955-d2cc4abc44b4" providerId="ADAL" clId="{05B0E20E-6478-4016-82E5-8B35020B12C7}" dt="2026-10-05T18:14:21.039" v="174" actId="1076"/>
      <pc:docMkLst>
        <pc:docMk/>
      </pc:docMkLst>
      <pc:sldChg chg="addSp modSp mod">
        <pc:chgData name="Joy Nogabe" userId="f2101f9d-ddd4-469b-8955-d2cc4abc44b4" providerId="ADAL" clId="{05B0E20E-6478-4016-82E5-8B35020B12C7}" dt="2026-10-05T18:14:21.039" v="174" actId="1076"/>
        <pc:sldMkLst>
          <pc:docMk/>
          <pc:sldMk cId="526002545" sldId="256"/>
        </pc:sldMkLst>
        <pc:spChg chg="mod">
          <ac:chgData name="Joy Nogabe" userId="f2101f9d-ddd4-469b-8955-d2cc4abc44b4" providerId="ADAL" clId="{05B0E20E-6478-4016-82E5-8B35020B12C7}" dt="2026-10-05T18:11:55.418" v="157" actId="1076"/>
          <ac:spMkLst>
            <pc:docMk/>
            <pc:sldMk cId="526002545" sldId="256"/>
            <ac:spMk id="6" creationId="{72D0E177-C701-ACE1-B367-73CC1FBE4E23}"/>
          </ac:spMkLst>
        </pc:spChg>
        <pc:spChg chg="mod">
          <ac:chgData name="Joy Nogabe" userId="f2101f9d-ddd4-469b-8955-d2cc4abc44b4" providerId="ADAL" clId="{05B0E20E-6478-4016-82E5-8B35020B12C7}" dt="2026-10-05T18:14:13.135" v="173" actId="15"/>
          <ac:spMkLst>
            <pc:docMk/>
            <pc:sldMk cId="526002545" sldId="256"/>
            <ac:spMk id="28" creationId="{6637CFD5-0E57-81E4-13D1-F5F3E353EACB}"/>
          </ac:spMkLst>
        </pc:spChg>
        <pc:picChg chg="add mod">
          <ac:chgData name="Joy Nogabe" userId="f2101f9d-ddd4-469b-8955-d2cc4abc44b4" providerId="ADAL" clId="{05B0E20E-6478-4016-82E5-8B35020B12C7}" dt="2026-10-05T18:14:21.039" v="174" actId="1076"/>
          <ac:picMkLst>
            <pc:docMk/>
            <pc:sldMk cId="526002545" sldId="256"/>
            <ac:picMk id="4" creationId="{0FDCDD44-97EF-FE49-72D5-FAAF14BD4585}"/>
          </ac:picMkLst>
        </pc:picChg>
        <pc:picChg chg="mod">
          <ac:chgData name="Joy Nogabe" userId="f2101f9d-ddd4-469b-8955-d2cc4abc44b4" providerId="ADAL" clId="{05B0E20E-6478-4016-82E5-8B35020B12C7}" dt="2026-10-05T08:51:01.663" v="0" actId="14826"/>
          <ac:picMkLst>
            <pc:docMk/>
            <pc:sldMk cId="526002545" sldId="256"/>
            <ac:picMk id="10" creationId="{5B6B4D5A-9168-DDD3-CCF2-3F01E601038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US"/>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5B9B15B-C797-4DC5-811A-871DE8C4FEC5}" type="datetimeFigureOut">
              <a:rPr lang="en-ZA" smtClean="0"/>
              <a:t>05/Oct/2026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3424748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B9B15B-C797-4DC5-811A-871DE8C4FEC5}" type="datetimeFigureOut">
              <a:rPr lang="en-ZA" smtClean="0"/>
              <a:t>05/Oct/2026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2861058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US"/>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B9B15B-C797-4DC5-811A-871DE8C4FEC5}" type="datetimeFigureOut">
              <a:rPr lang="en-ZA" smtClean="0"/>
              <a:t>05/Oct/2026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1801541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B9B15B-C797-4DC5-811A-871DE8C4FEC5}" type="datetimeFigureOut">
              <a:rPr lang="en-ZA" smtClean="0"/>
              <a:t>05/Oct/2026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2933029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US"/>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US"/>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B9B15B-C797-4DC5-811A-871DE8C4FEC5}" type="datetimeFigureOut">
              <a:rPr lang="en-ZA" smtClean="0"/>
              <a:t>05/Oct/2026</a:t>
            </a:fld>
            <a:endParaRPr lang="en-ZA"/>
          </a:p>
        </p:txBody>
      </p:sp>
      <p:sp>
        <p:nvSpPr>
          <p:cNvPr id="8" name="Footer Placeholder 7"/>
          <p:cNvSpPr>
            <a:spLocks noGrp="1"/>
          </p:cNvSpPr>
          <p:nvPr>
            <p:ph type="ftr" sz="quarter" idx="11"/>
          </p:nvPr>
        </p:nvSpPr>
        <p:spPr/>
        <p:txBody>
          <a:bodyPr/>
          <a:lstStyle/>
          <a:p>
            <a:endParaRPr lang="en-ZA"/>
          </a:p>
        </p:txBody>
      </p:sp>
      <p:sp>
        <p:nvSpPr>
          <p:cNvPr id="9" name="Slide Number Placeholder 8"/>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79409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5B9B15B-C797-4DC5-811A-871DE8C4FEC5}" type="datetimeFigureOut">
              <a:rPr lang="en-ZA" smtClean="0"/>
              <a:t>05/Oct/2026</a:t>
            </a:fld>
            <a:endParaRPr lang="en-ZA"/>
          </a:p>
        </p:txBody>
      </p:sp>
      <p:sp>
        <p:nvSpPr>
          <p:cNvPr id="4" name="Footer Placeholder 3"/>
          <p:cNvSpPr>
            <a:spLocks noGrp="1"/>
          </p:cNvSpPr>
          <p:nvPr>
            <p:ph type="ftr" sz="quarter" idx="11"/>
          </p:nvPr>
        </p:nvSpPr>
        <p:spPr/>
        <p:txBody>
          <a:bodyPr/>
          <a:lstStyle/>
          <a:p>
            <a:endParaRPr lang="en-ZA"/>
          </a:p>
        </p:txBody>
      </p:sp>
      <p:sp>
        <p:nvSpPr>
          <p:cNvPr id="5" name="Slide Number Placeholder 4"/>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3886622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B9B15B-C797-4DC5-811A-871DE8C4FEC5}" type="datetimeFigureOut">
              <a:rPr lang="en-ZA" smtClean="0"/>
              <a:t>05/Oct/2026</a:t>
            </a:fld>
            <a:endParaRPr lang="en-ZA"/>
          </a:p>
        </p:txBody>
      </p:sp>
      <p:sp>
        <p:nvSpPr>
          <p:cNvPr id="3" name="Footer Placeholder 2"/>
          <p:cNvSpPr>
            <a:spLocks noGrp="1"/>
          </p:cNvSpPr>
          <p:nvPr>
            <p:ph type="ftr" sz="quarter" idx="11"/>
          </p:nvPr>
        </p:nvSpPr>
        <p:spPr/>
        <p:txBody>
          <a:bodyPr/>
          <a:lstStyle/>
          <a:p>
            <a:endParaRPr lang="en-ZA"/>
          </a:p>
        </p:txBody>
      </p:sp>
      <p:sp>
        <p:nvSpPr>
          <p:cNvPr id="4" name="Slide Number Placeholder 3"/>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3485899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45B9B15B-C797-4DC5-811A-871DE8C4FEC5}" type="datetimeFigureOut">
              <a:rPr lang="en-ZA" smtClean="0"/>
              <a:t>05/Oct/2026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3753745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US"/>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US"/>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US"/>
              <a:t>Click to edit Master text styles</a:t>
            </a:r>
          </a:p>
        </p:txBody>
      </p:sp>
      <p:sp>
        <p:nvSpPr>
          <p:cNvPr id="5" name="Date Placeholder 4"/>
          <p:cNvSpPr>
            <a:spLocks noGrp="1"/>
          </p:cNvSpPr>
          <p:nvPr>
            <p:ph type="dt" sz="half" idx="10"/>
          </p:nvPr>
        </p:nvSpPr>
        <p:spPr/>
        <p:txBody>
          <a:bodyPr/>
          <a:lstStyle/>
          <a:p>
            <a:fld id="{45B9B15B-C797-4DC5-811A-871DE8C4FEC5}" type="datetimeFigureOut">
              <a:rPr lang="en-ZA" smtClean="0"/>
              <a:t>05/Oct/2026</a:t>
            </a:fld>
            <a:endParaRPr lang="en-ZA"/>
          </a:p>
        </p:txBody>
      </p:sp>
      <p:sp>
        <p:nvSpPr>
          <p:cNvPr id="6" name="Footer Placeholder 5"/>
          <p:cNvSpPr>
            <a:spLocks noGrp="1"/>
          </p:cNvSpPr>
          <p:nvPr>
            <p:ph type="ftr" sz="quarter" idx="11"/>
          </p:nvPr>
        </p:nvSpPr>
        <p:spPr/>
        <p:txBody>
          <a:bodyPr/>
          <a:lstStyle/>
          <a:p>
            <a:endParaRPr lang="en-ZA"/>
          </a:p>
        </p:txBody>
      </p:sp>
      <p:sp>
        <p:nvSpPr>
          <p:cNvPr id="7" name="Slide Number Placeholder 6"/>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1426381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B9B15B-C797-4DC5-811A-871DE8C4FEC5}" type="datetimeFigureOut">
              <a:rPr lang="en-ZA" smtClean="0"/>
              <a:t>05/Oct/2026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3199479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B9B15B-C797-4DC5-811A-871DE8C4FEC5}" type="datetimeFigureOut">
              <a:rPr lang="en-ZA" smtClean="0"/>
              <a:t>05/Oct/2026</a:t>
            </a:fld>
            <a:endParaRPr lang="en-ZA"/>
          </a:p>
        </p:txBody>
      </p:sp>
      <p:sp>
        <p:nvSpPr>
          <p:cNvPr id="5" name="Footer Placeholder 4"/>
          <p:cNvSpPr>
            <a:spLocks noGrp="1"/>
          </p:cNvSpPr>
          <p:nvPr>
            <p:ph type="ftr" sz="quarter" idx="11"/>
          </p:nvPr>
        </p:nvSpPr>
        <p:spPr/>
        <p:txBody>
          <a:bodyPr/>
          <a:lstStyle/>
          <a:p>
            <a:endParaRPr lang="en-ZA"/>
          </a:p>
        </p:txBody>
      </p:sp>
      <p:sp>
        <p:nvSpPr>
          <p:cNvPr id="6" name="Slide Number Placeholder 5"/>
          <p:cNvSpPr>
            <a:spLocks noGrp="1"/>
          </p:cNvSpPr>
          <p:nvPr>
            <p:ph type="sldNum" sz="quarter" idx="12"/>
          </p:nvPr>
        </p:nvSpPr>
        <p:spPr/>
        <p:txBody>
          <a:bodyPr/>
          <a:lstStyle/>
          <a:p>
            <a:fld id="{9BD7D0D2-5186-4CD1-BF4E-FDEF6156B335}" type="slidenum">
              <a:rPr lang="en-ZA" smtClean="0"/>
              <a:t>‹#›</a:t>
            </a:fld>
            <a:endParaRPr lang="en-ZA"/>
          </a:p>
        </p:txBody>
      </p:sp>
    </p:spTree>
    <p:extLst>
      <p:ext uri="{BB962C8B-B14F-4D97-AF65-F5344CB8AC3E}">
        <p14:creationId xmlns:p14="http://schemas.microsoft.com/office/powerpoint/2010/main" val="2632827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45B9B15B-C797-4DC5-811A-871DE8C4FEC5}" type="datetimeFigureOut">
              <a:rPr lang="en-ZA" smtClean="0"/>
              <a:t>05/Oct/2026</a:t>
            </a:fld>
            <a:endParaRPr lang="en-ZA"/>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ZA"/>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9BD7D0D2-5186-4CD1-BF4E-FDEF6156B335}" type="slidenum">
              <a:rPr lang="en-ZA" smtClean="0"/>
              <a:t>‹#›</a:t>
            </a:fld>
            <a:endParaRPr lang="en-ZA"/>
          </a:p>
        </p:txBody>
      </p:sp>
    </p:spTree>
    <p:extLst>
      <p:ext uri="{BB962C8B-B14F-4D97-AF65-F5344CB8AC3E}">
        <p14:creationId xmlns:p14="http://schemas.microsoft.com/office/powerpoint/2010/main" val="20466182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acesse.one/2ux5x6h" TargetMode="External"/><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BF0EC53D-74CC-0A3F-5136-4A83E648C4F0}"/>
              </a:ext>
            </a:extLst>
          </p:cNvPr>
          <p:cNvSpPr/>
          <p:nvPr/>
        </p:nvSpPr>
        <p:spPr>
          <a:xfrm>
            <a:off x="-25401" y="5971090"/>
            <a:ext cx="7585076" cy="424936"/>
          </a:xfrm>
          <a:prstGeom prst="rect">
            <a:avLst/>
          </a:prstGeom>
          <a:solidFill>
            <a:srgbClr val="731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895CCD1E-CD32-9F46-AF2E-743223D4A1AE}"/>
              </a:ext>
            </a:extLst>
          </p:cNvPr>
          <p:cNvSpPr/>
          <p:nvPr/>
        </p:nvSpPr>
        <p:spPr>
          <a:xfrm>
            <a:off x="35665" y="-36793"/>
            <a:ext cx="7559672" cy="3393485"/>
          </a:xfrm>
          <a:prstGeom prst="rect">
            <a:avLst/>
          </a:prstGeom>
          <a:blipFill>
            <a:blip r:embed="rId2">
              <a:extLst>
                <a:ext uri="{28A0092B-C50C-407E-A947-70E740481C1C}">
                  <a14:useLocalDpi xmlns:a14="http://schemas.microsoft.com/office/drawing/2010/main"/>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ight Triangle 12">
            <a:extLst>
              <a:ext uri="{FF2B5EF4-FFF2-40B4-BE49-F238E27FC236}">
                <a16:creationId xmlns:a16="http://schemas.microsoft.com/office/drawing/2014/main" id="{04F6C5EA-CDF4-2F16-7424-9EC32AF472FF}"/>
              </a:ext>
            </a:extLst>
          </p:cNvPr>
          <p:cNvSpPr/>
          <p:nvPr/>
        </p:nvSpPr>
        <p:spPr>
          <a:xfrm rot="10800000">
            <a:off x="3767861" y="-2594"/>
            <a:ext cx="3791814" cy="2677632"/>
          </a:xfrm>
          <a:prstGeom prst="rtTriangle">
            <a:avLst/>
          </a:prstGeom>
          <a:solidFill>
            <a:srgbClr val="F89E28">
              <a:alpha val="6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Right Triangle 2">
            <a:extLst>
              <a:ext uri="{FF2B5EF4-FFF2-40B4-BE49-F238E27FC236}">
                <a16:creationId xmlns:a16="http://schemas.microsoft.com/office/drawing/2014/main" id="{90108187-2660-CF7A-947C-992D06F67D74}"/>
              </a:ext>
            </a:extLst>
          </p:cNvPr>
          <p:cNvSpPr/>
          <p:nvPr/>
        </p:nvSpPr>
        <p:spPr>
          <a:xfrm>
            <a:off x="0" y="0"/>
            <a:ext cx="5359400" cy="3784600"/>
          </a:xfrm>
          <a:prstGeom prst="rtTriangle">
            <a:avLst/>
          </a:prstGeom>
          <a:solidFill>
            <a:srgbClr val="036126">
              <a:alpha val="84812"/>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TextBox 6"/>
          <p:cNvSpPr txBox="1"/>
          <p:nvPr/>
        </p:nvSpPr>
        <p:spPr>
          <a:xfrm>
            <a:off x="4007941" y="6723789"/>
            <a:ext cx="3250199" cy="830997"/>
          </a:xfrm>
          <a:prstGeom prst="rect">
            <a:avLst/>
          </a:prstGeom>
          <a:noFill/>
        </p:spPr>
        <p:txBody>
          <a:bodyPr wrap="square" rtlCol="0">
            <a:spAutoFit/>
          </a:bodyPr>
          <a:lstStyle/>
          <a:p>
            <a:pPr algn="ctr"/>
            <a:r>
              <a:rPr lang="en-ZA" sz="1200" b="1" dirty="0">
                <a:latin typeface="Gill Sans MT" panose="020B0502020104020203" pitchFamily="34" charset="0"/>
              </a:rPr>
              <a:t>PHD</a:t>
            </a:r>
          </a:p>
          <a:p>
            <a:pPr algn="ctr"/>
            <a:r>
              <a:rPr lang="en-ZA" sz="1200" b="1" dirty="0">
                <a:latin typeface="Gill Sans MT" panose="020B0502020104020203" pitchFamily="34" charset="0"/>
              </a:rPr>
              <a:t>MASTER’S</a:t>
            </a:r>
          </a:p>
          <a:p>
            <a:pPr algn="ctr"/>
            <a:r>
              <a:rPr lang="en-ZA" sz="1200" b="1" dirty="0">
                <a:latin typeface="Gill Sans MT" panose="020B0502020104020203" pitchFamily="34" charset="0"/>
              </a:rPr>
              <a:t>BACHELORS</a:t>
            </a:r>
          </a:p>
          <a:p>
            <a:pPr algn="ctr"/>
            <a:r>
              <a:rPr lang="en-ZA" sz="1200" b="1" dirty="0">
                <a:latin typeface="Gill Sans MT" panose="020B0502020104020203" pitchFamily="34" charset="0"/>
              </a:rPr>
              <a:t>LANGUAGE TRAINING</a:t>
            </a:r>
          </a:p>
        </p:txBody>
      </p:sp>
      <p:sp>
        <p:nvSpPr>
          <p:cNvPr id="15" name="Rectangle 14"/>
          <p:cNvSpPr/>
          <p:nvPr/>
        </p:nvSpPr>
        <p:spPr>
          <a:xfrm>
            <a:off x="1" y="4031646"/>
            <a:ext cx="6234544" cy="738664"/>
          </a:xfrm>
          <a:prstGeom prst="rect">
            <a:avLst/>
          </a:prstGeom>
        </p:spPr>
        <p:txBody>
          <a:bodyPr wrap="square">
            <a:spAutoFit/>
          </a:bodyPr>
          <a:lstStyle/>
          <a:p>
            <a:r>
              <a:rPr lang="en-ZA" sz="1400" b="1" dirty="0">
                <a:solidFill>
                  <a:srgbClr val="036126"/>
                </a:solidFill>
                <a:latin typeface="Gill Sans MT" panose="020B0502020104020203" pitchFamily="34" charset="0"/>
              </a:rPr>
              <a:t>The Department of Higher Education and Training( DHET), </a:t>
            </a:r>
          </a:p>
          <a:p>
            <a:r>
              <a:rPr lang="en-ZA" sz="1400" dirty="0">
                <a:latin typeface="Gill Sans MT" panose="020B0502020104020203" pitchFamily="34" charset="0"/>
              </a:rPr>
              <a:t>in partnership with the </a:t>
            </a:r>
            <a:r>
              <a:rPr lang="en-ZA" sz="1400" b="1" dirty="0">
                <a:solidFill>
                  <a:schemeClr val="accent2"/>
                </a:solidFill>
                <a:latin typeface="Gill Sans MT" panose="020B0502020104020203" pitchFamily="34" charset="0"/>
              </a:rPr>
              <a:t>University of KwaZulu Natal (UKZN</a:t>
            </a:r>
            <a:r>
              <a:rPr lang="en-ZA" sz="1400" b="1" dirty="0">
                <a:solidFill>
                  <a:srgbClr val="C88B2E"/>
                </a:solidFill>
                <a:latin typeface="Gill Sans MT" panose="020B0502020104020203" pitchFamily="34" charset="0"/>
              </a:rPr>
              <a:t>)</a:t>
            </a:r>
            <a:r>
              <a:rPr lang="en-US" sz="1400" dirty="0">
                <a:latin typeface="Gill Sans MT" panose="020B0502020104020203" pitchFamily="34" charset="0"/>
              </a:rPr>
              <a:t>, invites</a:t>
            </a:r>
          </a:p>
          <a:p>
            <a:r>
              <a:rPr lang="en-US" sz="1400" dirty="0">
                <a:latin typeface="Gill Sans MT" panose="020B0502020104020203" pitchFamily="34" charset="0"/>
              </a:rPr>
              <a:t>you to an International Scholarships Information Session.</a:t>
            </a:r>
            <a:endParaRPr lang="en-ZA" sz="1400" dirty="0">
              <a:latin typeface="Gill Sans MT" panose="020B0502020104020203" pitchFamily="34" charset="0"/>
            </a:endParaRPr>
          </a:p>
        </p:txBody>
      </p:sp>
      <p:sp>
        <p:nvSpPr>
          <p:cNvPr id="8" name="TextBox 7"/>
          <p:cNvSpPr txBox="1"/>
          <p:nvPr/>
        </p:nvSpPr>
        <p:spPr>
          <a:xfrm>
            <a:off x="-1" y="6001293"/>
            <a:ext cx="7559676" cy="369332"/>
          </a:xfrm>
          <a:prstGeom prst="rect">
            <a:avLst/>
          </a:prstGeom>
          <a:noFill/>
        </p:spPr>
        <p:txBody>
          <a:bodyPr wrap="square" rtlCol="0">
            <a:spAutoFit/>
          </a:bodyPr>
          <a:lstStyle/>
          <a:p>
            <a:pPr algn="ctr"/>
            <a:r>
              <a:rPr lang="en-ZA" b="1" dirty="0">
                <a:solidFill>
                  <a:schemeClr val="bg1"/>
                </a:solidFill>
                <a:latin typeface="Gill Sans MT" panose="020B0502020104020203" pitchFamily="34" charset="0"/>
              </a:rPr>
              <a:t>FULLY FUNDED scholarships available in various countries</a:t>
            </a:r>
          </a:p>
        </p:txBody>
      </p:sp>
      <p:sp>
        <p:nvSpPr>
          <p:cNvPr id="19" name="Rectangle 18"/>
          <p:cNvSpPr/>
          <p:nvPr/>
        </p:nvSpPr>
        <p:spPr>
          <a:xfrm>
            <a:off x="-13252" y="1703990"/>
            <a:ext cx="3763281" cy="954107"/>
          </a:xfrm>
          <a:prstGeom prst="rect">
            <a:avLst/>
          </a:prstGeom>
        </p:spPr>
        <p:txBody>
          <a:bodyPr wrap="square">
            <a:spAutoFit/>
          </a:bodyPr>
          <a:lstStyle/>
          <a:p>
            <a:endParaRPr lang="en-ZA" sz="2800" b="1" dirty="0">
              <a:solidFill>
                <a:srgbClr val="F89E28"/>
              </a:solidFill>
              <a:latin typeface="Gill Sans MT" panose="020B0502020104020203" pitchFamily="34" charset="0"/>
            </a:endParaRPr>
          </a:p>
          <a:p>
            <a:r>
              <a:rPr lang="en-ZA" sz="2800" b="1" dirty="0">
                <a:solidFill>
                  <a:srgbClr val="F89E28"/>
                </a:solidFill>
                <a:latin typeface="Gill Sans MT" panose="020B0502020104020203" pitchFamily="34" charset="0"/>
              </a:rPr>
              <a:t>INVITATION</a:t>
            </a:r>
            <a:endParaRPr lang="en-ZA" sz="2800" dirty="0">
              <a:solidFill>
                <a:srgbClr val="F89E28"/>
              </a:solidFill>
            </a:endParaRPr>
          </a:p>
        </p:txBody>
      </p:sp>
      <p:sp>
        <p:nvSpPr>
          <p:cNvPr id="24" name="TextBox 23"/>
          <p:cNvSpPr txBox="1"/>
          <p:nvPr/>
        </p:nvSpPr>
        <p:spPr>
          <a:xfrm>
            <a:off x="567210" y="6655948"/>
            <a:ext cx="2984524" cy="1938992"/>
          </a:xfrm>
          <a:prstGeom prst="rect">
            <a:avLst/>
          </a:prstGeom>
          <a:noFill/>
        </p:spPr>
        <p:txBody>
          <a:bodyPr wrap="square" rtlCol="0">
            <a:spAutoFit/>
          </a:bodyPr>
          <a:lstStyle/>
          <a:p>
            <a:pPr algn="ctr"/>
            <a:r>
              <a:rPr lang="en-ZA" sz="1200" b="1" dirty="0">
                <a:solidFill>
                  <a:srgbClr val="F89E28"/>
                </a:solidFill>
                <a:latin typeface="Gill Sans MT" panose="020B0502020104020203" pitchFamily="34" charset="0"/>
              </a:rPr>
              <a:t>FIELDS OF STUDY</a:t>
            </a:r>
          </a:p>
          <a:p>
            <a:pPr algn="ctr"/>
            <a:r>
              <a:rPr lang="en-ZA" sz="1200" dirty="0">
                <a:latin typeface="Gill Sans MT" panose="020B0502020104020203" pitchFamily="34" charset="0"/>
              </a:rPr>
              <a:t>Wide range of Engineering Sciences, Aerospace, Fuel Cell Development, Nuclear Science, Blue Economy related studies, Green Economy related studies, Computer and Data Sciences, Material Sciences Technology,   Veterinary Sciences, Agriculture and Humanities and Social Sciences</a:t>
            </a:r>
          </a:p>
          <a:p>
            <a:pPr algn="ctr"/>
            <a:endParaRPr lang="en-ZA" sz="1200" dirty="0">
              <a:latin typeface="Gill Sans MT" panose="020B0502020104020203" pitchFamily="34" charset="0"/>
            </a:endParaRPr>
          </a:p>
          <a:p>
            <a:pPr algn="ctr"/>
            <a:r>
              <a:rPr lang="en-ZA" sz="1200" b="1" dirty="0">
                <a:solidFill>
                  <a:srgbClr val="F89E28"/>
                </a:solidFill>
                <a:latin typeface="Gill Sans MT" panose="020B0502020104020203" pitchFamily="34" charset="0"/>
              </a:rPr>
              <a:t>…and many more other fields of study</a:t>
            </a:r>
          </a:p>
        </p:txBody>
      </p:sp>
      <p:sp>
        <p:nvSpPr>
          <p:cNvPr id="5" name="Right Triangle 4">
            <a:extLst>
              <a:ext uri="{FF2B5EF4-FFF2-40B4-BE49-F238E27FC236}">
                <a16:creationId xmlns:a16="http://schemas.microsoft.com/office/drawing/2014/main" id="{58963846-1B58-FB57-302B-A26579636F15}"/>
              </a:ext>
            </a:extLst>
          </p:cNvPr>
          <p:cNvSpPr/>
          <p:nvPr/>
        </p:nvSpPr>
        <p:spPr>
          <a:xfrm rot="10800000">
            <a:off x="4302864" y="-1"/>
            <a:ext cx="3256808" cy="2186984"/>
          </a:xfrm>
          <a:prstGeom prst="rtTriangle">
            <a:avLst/>
          </a:prstGeom>
          <a:solidFill>
            <a:srgbClr val="036126">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ectangle 8">
            <a:extLst>
              <a:ext uri="{FF2B5EF4-FFF2-40B4-BE49-F238E27FC236}">
                <a16:creationId xmlns:a16="http://schemas.microsoft.com/office/drawing/2014/main" id="{7BAE142D-3B7B-D449-090A-7F9062CA7E77}"/>
              </a:ext>
            </a:extLst>
          </p:cNvPr>
          <p:cNvSpPr/>
          <p:nvPr/>
        </p:nvSpPr>
        <p:spPr>
          <a:xfrm>
            <a:off x="0" y="3393485"/>
            <a:ext cx="5359400" cy="391115"/>
          </a:xfrm>
          <a:prstGeom prst="rect">
            <a:avLst/>
          </a:prstGeom>
          <a:solidFill>
            <a:srgbClr val="7318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72D0E177-C701-ACE1-B367-73CC1FBE4E23}"/>
              </a:ext>
            </a:extLst>
          </p:cNvPr>
          <p:cNvSpPr/>
          <p:nvPr/>
        </p:nvSpPr>
        <p:spPr>
          <a:xfrm rot="10800000">
            <a:off x="4183096" y="3341594"/>
            <a:ext cx="3452826" cy="2644597"/>
          </a:xfrm>
          <a:prstGeom prst="rtTriangle">
            <a:avLst/>
          </a:prstGeom>
          <a:solidFill>
            <a:srgbClr val="F89E2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id="{D908047D-F924-22A1-88CE-8E2FA8CAC64C}"/>
              </a:ext>
            </a:extLst>
          </p:cNvPr>
          <p:cNvSpPr/>
          <p:nvPr/>
        </p:nvSpPr>
        <p:spPr>
          <a:xfrm>
            <a:off x="-1" y="9887634"/>
            <a:ext cx="7559673" cy="804179"/>
          </a:xfrm>
          <a:prstGeom prst="rect">
            <a:avLst/>
          </a:prstGeom>
          <a:solidFill>
            <a:srgbClr val="036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28F50F-0993-FC62-C5D6-992DA07B8D61}"/>
              </a:ext>
            </a:extLst>
          </p:cNvPr>
          <p:cNvSpPr/>
          <p:nvPr/>
        </p:nvSpPr>
        <p:spPr>
          <a:xfrm>
            <a:off x="-25402" y="4991101"/>
            <a:ext cx="7559672" cy="923330"/>
          </a:xfrm>
          <a:custGeom>
            <a:avLst/>
            <a:gdLst>
              <a:gd name="connsiteX0" fmla="*/ 0 w 7285814"/>
              <a:gd name="connsiteY0" fmla="*/ 0 h 804179"/>
              <a:gd name="connsiteX1" fmla="*/ 7285814 w 7285814"/>
              <a:gd name="connsiteY1" fmla="*/ 0 h 804179"/>
              <a:gd name="connsiteX2" fmla="*/ 7285814 w 7285814"/>
              <a:gd name="connsiteY2" fmla="*/ 804179 h 804179"/>
              <a:gd name="connsiteX3" fmla="*/ 0 w 7285814"/>
              <a:gd name="connsiteY3" fmla="*/ 804179 h 804179"/>
              <a:gd name="connsiteX4" fmla="*/ 0 w 7285814"/>
              <a:gd name="connsiteY4" fmla="*/ 0 h 804179"/>
              <a:gd name="connsiteX0" fmla="*/ 0 w 8390714"/>
              <a:gd name="connsiteY0" fmla="*/ 0 h 804179"/>
              <a:gd name="connsiteX1" fmla="*/ 7285814 w 8390714"/>
              <a:gd name="connsiteY1" fmla="*/ 0 h 804179"/>
              <a:gd name="connsiteX2" fmla="*/ 8390714 w 8390714"/>
              <a:gd name="connsiteY2" fmla="*/ 804179 h 804179"/>
              <a:gd name="connsiteX3" fmla="*/ 0 w 8390714"/>
              <a:gd name="connsiteY3" fmla="*/ 804179 h 804179"/>
              <a:gd name="connsiteX4" fmla="*/ 0 w 8390714"/>
              <a:gd name="connsiteY4" fmla="*/ 0 h 804179"/>
              <a:gd name="connsiteX0" fmla="*/ 0 w 8390714"/>
              <a:gd name="connsiteY0" fmla="*/ 0 h 804179"/>
              <a:gd name="connsiteX1" fmla="*/ 7285814 w 8390714"/>
              <a:gd name="connsiteY1" fmla="*/ 0 h 804179"/>
              <a:gd name="connsiteX2" fmla="*/ 8390714 w 8390714"/>
              <a:gd name="connsiteY2" fmla="*/ 804179 h 804179"/>
              <a:gd name="connsiteX3" fmla="*/ 1054100 w 8390714"/>
              <a:gd name="connsiteY3" fmla="*/ 804179 h 804179"/>
              <a:gd name="connsiteX4" fmla="*/ 0 w 8390714"/>
              <a:gd name="connsiteY4" fmla="*/ 0 h 804179"/>
              <a:gd name="connsiteX0" fmla="*/ 0 w 7336614"/>
              <a:gd name="connsiteY0" fmla="*/ 0 h 816879"/>
              <a:gd name="connsiteX1" fmla="*/ 6231714 w 7336614"/>
              <a:gd name="connsiteY1" fmla="*/ 12700 h 816879"/>
              <a:gd name="connsiteX2" fmla="*/ 7336614 w 7336614"/>
              <a:gd name="connsiteY2" fmla="*/ 816879 h 816879"/>
              <a:gd name="connsiteX3" fmla="*/ 0 w 7336614"/>
              <a:gd name="connsiteY3" fmla="*/ 816879 h 816879"/>
              <a:gd name="connsiteX4" fmla="*/ 0 w 7336614"/>
              <a:gd name="connsiteY4" fmla="*/ 0 h 816879"/>
              <a:gd name="connsiteX0" fmla="*/ 0 w 7425514"/>
              <a:gd name="connsiteY0" fmla="*/ 0 h 829579"/>
              <a:gd name="connsiteX1" fmla="*/ 6231714 w 7425514"/>
              <a:gd name="connsiteY1" fmla="*/ 12700 h 829579"/>
              <a:gd name="connsiteX2" fmla="*/ 7425514 w 7425514"/>
              <a:gd name="connsiteY2" fmla="*/ 829579 h 829579"/>
              <a:gd name="connsiteX3" fmla="*/ 0 w 7425514"/>
              <a:gd name="connsiteY3" fmla="*/ 816879 h 829579"/>
              <a:gd name="connsiteX4" fmla="*/ 0 w 7425514"/>
              <a:gd name="connsiteY4" fmla="*/ 0 h 829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5514" h="829579">
                <a:moveTo>
                  <a:pt x="0" y="0"/>
                </a:moveTo>
                <a:lnTo>
                  <a:pt x="6231714" y="12700"/>
                </a:lnTo>
                <a:lnTo>
                  <a:pt x="7425514" y="829579"/>
                </a:lnTo>
                <a:lnTo>
                  <a:pt x="0" y="816879"/>
                </a:lnTo>
                <a:lnTo>
                  <a:pt x="0" y="0"/>
                </a:lnTo>
                <a:close/>
              </a:path>
            </a:pathLst>
          </a:custGeom>
          <a:solidFill>
            <a:srgbClr val="0361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6637CFD5-0E57-81E4-13D1-F5F3E353EACB}"/>
              </a:ext>
            </a:extLst>
          </p:cNvPr>
          <p:cNvSpPr txBox="1"/>
          <p:nvPr/>
        </p:nvSpPr>
        <p:spPr>
          <a:xfrm>
            <a:off x="35665" y="5110885"/>
            <a:ext cx="7534270" cy="892552"/>
          </a:xfrm>
          <a:prstGeom prst="rect">
            <a:avLst/>
          </a:prstGeom>
          <a:noFill/>
        </p:spPr>
        <p:txBody>
          <a:bodyPr wrap="square">
            <a:spAutoFit/>
          </a:bodyPr>
          <a:lstStyle/>
          <a:p>
            <a:pPr algn="ctr" defTabSz="755934">
              <a:defRPr/>
            </a:pPr>
            <a:r>
              <a:rPr lang="en-ZA" sz="3200" b="1" dirty="0">
                <a:solidFill>
                  <a:srgbClr val="C88B2E"/>
                </a:solidFill>
                <a:latin typeface="+mj-lt"/>
              </a:rPr>
              <a:t>l </a:t>
            </a:r>
            <a:r>
              <a:rPr lang="en-ZA" b="1" dirty="0">
                <a:solidFill>
                  <a:schemeClr val="bg1"/>
                </a:solidFill>
                <a:latin typeface="+mj-lt"/>
              </a:rPr>
              <a:t> </a:t>
            </a:r>
            <a:r>
              <a:rPr lang="en-ZA" sz="2000" b="1" dirty="0">
                <a:solidFill>
                  <a:schemeClr val="bg1"/>
                </a:solidFill>
                <a:latin typeface="+mj-lt"/>
              </a:rPr>
              <a:t>20 October 2026 </a:t>
            </a:r>
            <a:r>
              <a:rPr lang="en-ZA" sz="2800" b="1" dirty="0">
                <a:solidFill>
                  <a:schemeClr val="bg1"/>
                </a:solidFill>
                <a:latin typeface="+mj-lt"/>
              </a:rPr>
              <a:t> </a:t>
            </a:r>
            <a:r>
              <a:rPr lang="en-ZA" sz="3200" b="1" dirty="0">
                <a:solidFill>
                  <a:srgbClr val="C88B2E"/>
                </a:solidFill>
                <a:latin typeface="+mj-lt"/>
              </a:rPr>
              <a:t>l </a:t>
            </a:r>
            <a:r>
              <a:rPr lang="en-ZA" sz="2000" b="1" dirty="0">
                <a:solidFill>
                  <a:schemeClr val="bg1"/>
                </a:solidFill>
                <a:latin typeface="+mj-lt"/>
              </a:rPr>
              <a:t>10:30- 11:30</a:t>
            </a:r>
          </a:p>
          <a:p>
            <a:pPr lvl="2" defTabSz="755934">
              <a:defRPr/>
            </a:pPr>
            <a:r>
              <a:rPr lang="en-ZA" sz="2000" b="1" dirty="0">
                <a:solidFill>
                  <a:schemeClr val="bg1"/>
                </a:solidFill>
                <a:latin typeface="+mj-lt"/>
              </a:rPr>
              <a:t>REGISTER HERE: </a:t>
            </a:r>
            <a:r>
              <a:rPr lang="en-ZA" sz="2000" b="1" dirty="0">
                <a:solidFill>
                  <a:schemeClr val="bg1"/>
                </a:solidFill>
                <a:latin typeface="+mj-lt"/>
                <a:hlinkClick r:id="rId3"/>
              </a:rPr>
              <a:t>https://acesse.one/2ux5x6h</a:t>
            </a:r>
            <a:r>
              <a:rPr lang="en-ZA" sz="2000" b="1" dirty="0">
                <a:solidFill>
                  <a:schemeClr val="bg1"/>
                </a:solidFill>
                <a:latin typeface="+mj-lt"/>
              </a:rPr>
              <a:t> </a:t>
            </a:r>
            <a:endParaRPr lang="en-ZA" sz="2000" b="1" dirty="0">
              <a:solidFill>
                <a:srgbClr val="C88B2E"/>
              </a:solidFill>
              <a:latin typeface="+mj-lt"/>
            </a:endParaRPr>
          </a:p>
        </p:txBody>
      </p:sp>
      <p:sp>
        <p:nvSpPr>
          <p:cNvPr id="30" name="TextBox 29">
            <a:extLst>
              <a:ext uri="{FF2B5EF4-FFF2-40B4-BE49-F238E27FC236}">
                <a16:creationId xmlns:a16="http://schemas.microsoft.com/office/drawing/2014/main" id="{9AB284B2-3849-75B3-0473-7A728DEEF474}"/>
              </a:ext>
            </a:extLst>
          </p:cNvPr>
          <p:cNvSpPr txBox="1"/>
          <p:nvPr/>
        </p:nvSpPr>
        <p:spPr>
          <a:xfrm>
            <a:off x="-1" y="2338314"/>
            <a:ext cx="5102091" cy="923330"/>
          </a:xfrm>
          <a:prstGeom prst="rect">
            <a:avLst/>
          </a:prstGeom>
          <a:noFill/>
        </p:spPr>
        <p:txBody>
          <a:bodyPr wrap="square">
            <a:spAutoFit/>
          </a:bodyPr>
          <a:lstStyle/>
          <a:p>
            <a:pPr marL="0" marR="0" indent="0" defTabSz="755934" rtl="0" eaLnBrk="1" fontAlgn="auto" latinLnBrk="0" hangingPunct="1">
              <a:lnSpc>
                <a:spcPct val="100000"/>
              </a:lnSpc>
              <a:spcBef>
                <a:spcPts val="0"/>
              </a:spcBef>
              <a:spcAft>
                <a:spcPts val="0"/>
              </a:spcAft>
              <a:buClrTx/>
              <a:buSzTx/>
              <a:buFontTx/>
              <a:buNone/>
              <a:tabLst/>
              <a:defRPr/>
            </a:pPr>
            <a:endParaRPr lang="en-ZA" b="1" dirty="0">
              <a:solidFill>
                <a:schemeClr val="bg1"/>
              </a:solidFill>
              <a:latin typeface="+mj-lt"/>
            </a:endParaRPr>
          </a:p>
          <a:p>
            <a:pPr marL="0" marR="0" indent="0" defTabSz="755934" rtl="0" eaLnBrk="1" fontAlgn="auto" latinLnBrk="0" hangingPunct="1">
              <a:lnSpc>
                <a:spcPct val="100000"/>
              </a:lnSpc>
              <a:spcBef>
                <a:spcPts val="0"/>
              </a:spcBef>
              <a:spcAft>
                <a:spcPts val="0"/>
              </a:spcAft>
              <a:buClrTx/>
              <a:buSzTx/>
              <a:buFontTx/>
              <a:buNone/>
              <a:tabLst/>
              <a:defRPr/>
            </a:pPr>
            <a:endParaRPr lang="en-ZA" b="1" dirty="0">
              <a:solidFill>
                <a:schemeClr val="bg1"/>
              </a:solidFill>
              <a:latin typeface="+mj-lt"/>
            </a:endParaRPr>
          </a:p>
          <a:p>
            <a:pPr marL="0" marR="0" indent="0" defTabSz="755934" rtl="0" eaLnBrk="1" fontAlgn="auto" latinLnBrk="0" hangingPunct="1">
              <a:lnSpc>
                <a:spcPct val="100000"/>
              </a:lnSpc>
              <a:spcBef>
                <a:spcPts val="0"/>
              </a:spcBef>
              <a:spcAft>
                <a:spcPts val="0"/>
              </a:spcAft>
              <a:buClrTx/>
              <a:buSzTx/>
              <a:buFontTx/>
              <a:buNone/>
              <a:tabLst/>
              <a:defRPr/>
            </a:pPr>
            <a:r>
              <a:rPr lang="en-ZA" b="1" dirty="0">
                <a:solidFill>
                  <a:schemeClr val="bg1"/>
                </a:solidFill>
                <a:latin typeface="+mj-lt"/>
              </a:rPr>
              <a:t>University of KwaZulu Natal (UKZN)</a:t>
            </a:r>
          </a:p>
        </p:txBody>
      </p:sp>
      <p:sp>
        <p:nvSpPr>
          <p:cNvPr id="32" name="TextBox 31">
            <a:extLst>
              <a:ext uri="{FF2B5EF4-FFF2-40B4-BE49-F238E27FC236}">
                <a16:creationId xmlns:a16="http://schemas.microsoft.com/office/drawing/2014/main" id="{9E951100-A5BE-2C80-34F9-16E3BCF39B16}"/>
              </a:ext>
            </a:extLst>
          </p:cNvPr>
          <p:cNvSpPr txBox="1"/>
          <p:nvPr/>
        </p:nvSpPr>
        <p:spPr>
          <a:xfrm>
            <a:off x="256102" y="10147556"/>
            <a:ext cx="1371466" cy="276999"/>
          </a:xfrm>
          <a:prstGeom prst="rect">
            <a:avLst/>
          </a:prstGeom>
          <a:noFill/>
        </p:spPr>
        <p:txBody>
          <a:bodyPr wrap="none" rtlCol="0">
            <a:spAutoFit/>
          </a:bodyPr>
          <a:lstStyle/>
          <a:p>
            <a:r>
              <a:rPr lang="en-ZA" sz="1200" b="1" dirty="0">
                <a:solidFill>
                  <a:schemeClr val="bg1"/>
                </a:solidFill>
                <a:latin typeface="Gill Sans MT" panose="020B0502020104020203" pitchFamily="34" charset="0"/>
              </a:rPr>
              <a:t>GET IN TOUCH</a:t>
            </a:r>
          </a:p>
        </p:txBody>
      </p:sp>
      <p:grpSp>
        <p:nvGrpSpPr>
          <p:cNvPr id="38" name="Group 37">
            <a:extLst>
              <a:ext uri="{FF2B5EF4-FFF2-40B4-BE49-F238E27FC236}">
                <a16:creationId xmlns:a16="http://schemas.microsoft.com/office/drawing/2014/main" id="{7D36E509-AF80-983C-D92B-962CE9D1AFDB}"/>
              </a:ext>
            </a:extLst>
          </p:cNvPr>
          <p:cNvGrpSpPr/>
          <p:nvPr/>
        </p:nvGrpSpPr>
        <p:grpSpPr>
          <a:xfrm>
            <a:off x="1695582" y="10124337"/>
            <a:ext cx="2716563" cy="276999"/>
            <a:chOff x="2315317" y="10124337"/>
            <a:chExt cx="2716563" cy="276999"/>
          </a:xfrm>
        </p:grpSpPr>
        <p:sp>
          <p:nvSpPr>
            <p:cNvPr id="35" name="TextBox 34">
              <a:extLst>
                <a:ext uri="{FF2B5EF4-FFF2-40B4-BE49-F238E27FC236}">
                  <a16:creationId xmlns:a16="http://schemas.microsoft.com/office/drawing/2014/main" id="{9663DCF1-183B-6E3E-9103-61F5B5DC749C}"/>
                </a:ext>
              </a:extLst>
            </p:cNvPr>
            <p:cNvSpPr txBox="1"/>
            <p:nvPr/>
          </p:nvSpPr>
          <p:spPr>
            <a:xfrm>
              <a:off x="2467717" y="10124337"/>
              <a:ext cx="2564163" cy="276999"/>
            </a:xfrm>
            <a:prstGeom prst="rect">
              <a:avLst/>
            </a:prstGeom>
            <a:noFill/>
          </p:spPr>
          <p:txBody>
            <a:bodyPr wrap="none" rtlCol="0">
              <a:spAutoFit/>
            </a:bodyPr>
            <a:lstStyle/>
            <a:p>
              <a:r>
                <a:rPr lang="en-ZA" sz="1200" dirty="0" err="1">
                  <a:solidFill>
                    <a:schemeClr val="bg1"/>
                  </a:solidFill>
                  <a:latin typeface="Gill Sans MT" panose="020B0502020104020203" pitchFamily="34" charset="0"/>
                </a:rPr>
                <a:t>internationalscholarships@dhet.gov.za</a:t>
              </a:r>
              <a:endParaRPr lang="en-ZA" sz="1200" dirty="0">
                <a:solidFill>
                  <a:schemeClr val="bg1"/>
                </a:solidFill>
                <a:latin typeface="Gill Sans MT" panose="020B0502020104020203" pitchFamily="34" charset="0"/>
              </a:endParaRPr>
            </a:p>
          </p:txBody>
        </p:sp>
        <p:pic>
          <p:nvPicPr>
            <p:cNvPr id="37" name="Picture 36">
              <a:extLst>
                <a:ext uri="{FF2B5EF4-FFF2-40B4-BE49-F238E27FC236}">
                  <a16:creationId xmlns:a16="http://schemas.microsoft.com/office/drawing/2014/main" id="{D5F619EE-7480-7FB9-4790-24E7001BF04B}"/>
                </a:ext>
              </a:extLst>
            </p:cNvPr>
            <p:cNvPicPr>
              <a:picLocks noChangeAspect="1"/>
            </p:cNvPicPr>
            <p:nvPr/>
          </p:nvPicPr>
          <p:blipFill>
            <a:blip r:embed="rId4"/>
            <a:stretch>
              <a:fillRect/>
            </a:stretch>
          </p:blipFill>
          <p:spPr>
            <a:xfrm>
              <a:off x="2315317" y="10213523"/>
              <a:ext cx="152400" cy="152400"/>
            </a:xfrm>
            <a:prstGeom prst="rect">
              <a:avLst/>
            </a:prstGeom>
          </p:spPr>
        </p:pic>
      </p:grpSp>
      <p:grpSp>
        <p:nvGrpSpPr>
          <p:cNvPr id="40" name="Group 39">
            <a:extLst>
              <a:ext uri="{FF2B5EF4-FFF2-40B4-BE49-F238E27FC236}">
                <a16:creationId xmlns:a16="http://schemas.microsoft.com/office/drawing/2014/main" id="{83D3CCE1-850E-8671-73FE-98DEB31981A1}"/>
              </a:ext>
            </a:extLst>
          </p:cNvPr>
          <p:cNvGrpSpPr/>
          <p:nvPr/>
        </p:nvGrpSpPr>
        <p:grpSpPr>
          <a:xfrm>
            <a:off x="4447528" y="10124337"/>
            <a:ext cx="2952585" cy="276999"/>
            <a:chOff x="5095380" y="10124337"/>
            <a:chExt cx="2952585" cy="276999"/>
          </a:xfrm>
        </p:grpSpPr>
        <p:sp>
          <p:nvSpPr>
            <p:cNvPr id="36" name="TextBox 35">
              <a:extLst>
                <a:ext uri="{FF2B5EF4-FFF2-40B4-BE49-F238E27FC236}">
                  <a16:creationId xmlns:a16="http://schemas.microsoft.com/office/drawing/2014/main" id="{9169186D-8D27-655C-A259-6AC88571E281}"/>
                </a:ext>
              </a:extLst>
            </p:cNvPr>
            <p:cNvSpPr txBox="1"/>
            <p:nvPr/>
          </p:nvSpPr>
          <p:spPr>
            <a:xfrm>
              <a:off x="5273180" y="10124337"/>
              <a:ext cx="2774785" cy="276999"/>
            </a:xfrm>
            <a:prstGeom prst="rect">
              <a:avLst/>
            </a:prstGeom>
            <a:noFill/>
          </p:spPr>
          <p:txBody>
            <a:bodyPr wrap="square">
              <a:spAutoFit/>
            </a:bodyPr>
            <a:lstStyle/>
            <a:p>
              <a:r>
                <a:rPr lang="en-ZA" sz="1200" dirty="0" err="1">
                  <a:solidFill>
                    <a:schemeClr val="bg1"/>
                  </a:solidFill>
                  <a:latin typeface="Gill Sans MT" panose="020B0502020104020203" pitchFamily="34" charset="0"/>
                </a:rPr>
                <a:t>www.internationalscholarships.dhet.gov.za</a:t>
              </a:r>
              <a:endParaRPr lang="en-ZA" sz="1200" dirty="0">
                <a:solidFill>
                  <a:schemeClr val="bg1"/>
                </a:solidFill>
                <a:latin typeface="Gill Sans MT" panose="020B0502020104020203" pitchFamily="34" charset="0"/>
              </a:endParaRPr>
            </a:p>
          </p:txBody>
        </p:sp>
        <p:pic>
          <p:nvPicPr>
            <p:cNvPr id="39" name="Picture 38">
              <a:extLst>
                <a:ext uri="{FF2B5EF4-FFF2-40B4-BE49-F238E27FC236}">
                  <a16:creationId xmlns:a16="http://schemas.microsoft.com/office/drawing/2014/main" id="{2EBF1E27-4B27-320A-5435-E2A6BB7EEED8}"/>
                </a:ext>
              </a:extLst>
            </p:cNvPr>
            <p:cNvPicPr>
              <a:picLocks noChangeAspect="1"/>
            </p:cNvPicPr>
            <p:nvPr/>
          </p:nvPicPr>
          <p:blipFill>
            <a:blip r:embed="rId5"/>
            <a:stretch>
              <a:fillRect/>
            </a:stretch>
          </p:blipFill>
          <p:spPr>
            <a:xfrm>
              <a:off x="5095380" y="10190806"/>
              <a:ext cx="177800" cy="190500"/>
            </a:xfrm>
            <a:prstGeom prst="rect">
              <a:avLst/>
            </a:prstGeom>
          </p:spPr>
        </p:pic>
      </p:grpSp>
      <p:cxnSp>
        <p:nvCxnSpPr>
          <p:cNvPr id="42" name="Straight Connector 41">
            <a:extLst>
              <a:ext uri="{FF2B5EF4-FFF2-40B4-BE49-F238E27FC236}">
                <a16:creationId xmlns:a16="http://schemas.microsoft.com/office/drawing/2014/main" id="{818A4A8E-504C-D0B9-E828-B31190AA082D}"/>
              </a:ext>
            </a:extLst>
          </p:cNvPr>
          <p:cNvCxnSpPr/>
          <p:nvPr/>
        </p:nvCxnSpPr>
        <p:spPr>
          <a:xfrm>
            <a:off x="372862" y="8291744"/>
            <a:ext cx="6885278" cy="0"/>
          </a:xfrm>
          <a:prstGeom prst="line">
            <a:avLst/>
          </a:prstGeom>
          <a:ln w="28575">
            <a:solidFill>
              <a:srgbClr val="C88B2E"/>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B6B4D5A-9168-DDD3-CCF2-3F01E601038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4478039" y="8571214"/>
            <a:ext cx="2729751" cy="987259"/>
          </a:xfrm>
          <a:prstGeom prst="rect">
            <a:avLst/>
          </a:prstGeom>
          <a:noFill/>
          <a:ln>
            <a:noFill/>
          </a:ln>
        </p:spPr>
      </p:pic>
      <p:pic>
        <p:nvPicPr>
          <p:cNvPr id="11" name="Picture 10"/>
          <p:cNvPicPr>
            <a:picLocks noChangeAspect="1"/>
          </p:cNvPicPr>
          <p:nvPr/>
        </p:nvPicPr>
        <p:blipFill rotWithShape="1">
          <a:blip r:embed="rId7" cstate="print">
            <a:extLst>
              <a:ext uri="{28A0092B-C50C-407E-A947-70E740481C1C}">
                <a14:useLocalDpi xmlns:a14="http://schemas.microsoft.com/office/drawing/2010/main"/>
              </a:ext>
            </a:extLst>
          </a:blip>
          <a:srcRect l="10812" t="13318" r="8732" b="17199"/>
          <a:stretch/>
        </p:blipFill>
        <p:spPr>
          <a:xfrm>
            <a:off x="534584" y="8559411"/>
            <a:ext cx="2729751" cy="1140400"/>
          </a:xfrm>
          <a:prstGeom prst="rect">
            <a:avLst/>
          </a:prstGeom>
        </p:spPr>
      </p:pic>
      <p:pic>
        <p:nvPicPr>
          <p:cNvPr id="4" name="Picture 3">
            <a:extLst>
              <a:ext uri="{FF2B5EF4-FFF2-40B4-BE49-F238E27FC236}">
                <a16:creationId xmlns:a16="http://schemas.microsoft.com/office/drawing/2014/main" id="{0FDCDD44-97EF-FE49-72D5-FAAF14BD45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95611" y="4620025"/>
            <a:ext cx="1350193" cy="1350193"/>
          </a:xfrm>
          <a:prstGeom prst="rect">
            <a:avLst/>
          </a:prstGeom>
        </p:spPr>
      </p:pic>
    </p:spTree>
    <p:extLst>
      <p:ext uri="{BB962C8B-B14F-4D97-AF65-F5344CB8AC3E}">
        <p14:creationId xmlns:p14="http://schemas.microsoft.com/office/powerpoint/2010/main" val="5260025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8859</TotalTime>
  <Words>141</Words>
  <Application>Microsoft Office PowerPoint</Application>
  <PresentationFormat>Custom</PresentationFormat>
  <Paragraphs>22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Gill Sans MT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Carissa</dc:creator>
  <cp:lastModifiedBy>Joy Nogabe</cp:lastModifiedBy>
  <cp:revision>59</cp:revision>
  <cp:lastPrinted>2023-09-04T12:41:07Z</cp:lastPrinted>
  <dcterms:created xsi:type="dcterms:W3CDTF">2022-10-03T11:26:01Z</dcterms:created>
  <dcterms:modified xsi:type="dcterms:W3CDTF">2026-10-05T18:14:24Z</dcterms:modified>
</cp:coreProperties>
</file>